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61" r:id="rId4"/>
    <p:sldId id="262" r:id="rId5"/>
    <p:sldId id="264" r:id="rId6"/>
    <p:sldId id="265" r:id="rId7"/>
    <p:sldId id="266" r:id="rId8"/>
    <p:sldId id="267" r:id="rId9"/>
    <p:sldId id="268" r:id="rId10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showOutlineIcons="0">
    <p:restoredLeft sz="15664" autoAdjust="0"/>
    <p:restoredTop sz="94750" autoAdjust="0"/>
  </p:normalViewPr>
  <p:slideViewPr>
    <p:cSldViewPr>
      <p:cViewPr varScale="1">
        <p:scale>
          <a:sx n="48" d="100"/>
          <a:sy n="48" d="100"/>
        </p:scale>
        <p:origin x="-588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48" y="459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884CCE-7459-4A44-88E0-82BB3D518B4E}" type="datetimeFigureOut">
              <a:rPr lang="es-ES" smtClean="0"/>
              <a:t>10/05/2011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4581E-E00E-4659-AF17-5A9914F2CD64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884CCE-7459-4A44-88E0-82BB3D518B4E}" type="datetimeFigureOut">
              <a:rPr lang="es-ES" smtClean="0"/>
              <a:t>10/05/2011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4581E-E00E-4659-AF17-5A9914F2CD64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884CCE-7459-4A44-88E0-82BB3D518B4E}" type="datetimeFigureOut">
              <a:rPr lang="es-ES" smtClean="0"/>
              <a:t>10/05/2011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4581E-E00E-4659-AF17-5A9914F2CD64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884CCE-7459-4A44-88E0-82BB3D518B4E}" type="datetimeFigureOut">
              <a:rPr lang="es-ES" smtClean="0"/>
              <a:t>10/05/2011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4581E-E00E-4659-AF17-5A9914F2CD64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884CCE-7459-4A44-88E0-82BB3D518B4E}" type="datetimeFigureOut">
              <a:rPr lang="es-ES" smtClean="0"/>
              <a:t>10/05/2011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4581E-E00E-4659-AF17-5A9914F2CD64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884CCE-7459-4A44-88E0-82BB3D518B4E}" type="datetimeFigureOut">
              <a:rPr lang="es-ES" smtClean="0"/>
              <a:t>10/05/2011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4581E-E00E-4659-AF17-5A9914F2CD64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884CCE-7459-4A44-88E0-82BB3D518B4E}" type="datetimeFigureOut">
              <a:rPr lang="es-ES" smtClean="0"/>
              <a:t>10/05/2011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4581E-E00E-4659-AF17-5A9914F2CD64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884CCE-7459-4A44-88E0-82BB3D518B4E}" type="datetimeFigureOut">
              <a:rPr lang="es-ES" smtClean="0"/>
              <a:t>10/05/2011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4581E-E00E-4659-AF17-5A9914F2CD64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884CCE-7459-4A44-88E0-82BB3D518B4E}" type="datetimeFigureOut">
              <a:rPr lang="es-ES" smtClean="0"/>
              <a:t>10/05/2011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4581E-E00E-4659-AF17-5A9914F2CD64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884CCE-7459-4A44-88E0-82BB3D518B4E}" type="datetimeFigureOut">
              <a:rPr lang="es-ES" smtClean="0"/>
              <a:t>10/05/2011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4581E-E00E-4659-AF17-5A9914F2CD64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884CCE-7459-4A44-88E0-82BB3D518B4E}" type="datetimeFigureOut">
              <a:rPr lang="es-ES" smtClean="0"/>
              <a:t>10/05/2011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4581E-E00E-4659-AF17-5A9914F2CD64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 shadeToTitle="1"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884CCE-7459-4A44-88E0-82BB3D518B4E}" type="datetimeFigureOut">
              <a:rPr lang="es-ES" smtClean="0"/>
              <a:t>10/05/2011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94581E-E00E-4659-AF17-5A9914F2CD64}" type="slidenum">
              <a:rPr lang="es-ES" smtClean="0"/>
              <a:t>‹Nº›</a:t>
            </a:fld>
            <a:endParaRPr lang="es-E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://www.youtube.com/watch?v=0nFpdS_dwCc&amp;feature=related" TargetMode="Externa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://es.wikipedia.org/wiki/Hiperenlace" TargetMode="Externa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 rot="20764541">
            <a:off x="714348" y="1214422"/>
            <a:ext cx="7772400" cy="714380"/>
          </a:xfrm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es-ES" dirty="0" smtClean="0">
                <a:solidFill>
                  <a:srgbClr val="C00000"/>
                </a:solidFill>
                <a:latin typeface="Century Gothic" pitchFamily="34" charset="0"/>
              </a:rPr>
              <a:t>¿Qué es la Internet?</a:t>
            </a:r>
            <a:endParaRPr lang="es-ES" dirty="0">
              <a:solidFill>
                <a:srgbClr val="C00000"/>
              </a:solidFill>
              <a:latin typeface="Century Gothic" pitchFamily="34" charset="0"/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428596" y="2428868"/>
            <a:ext cx="8286808" cy="3571900"/>
          </a:xfrm>
          <a:noFill/>
          <a:ln>
            <a:noFill/>
          </a:ln>
        </p:spPr>
        <p:style>
          <a:lnRef idx="1">
            <a:schemeClr val="accen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s-ES" sz="3600" dirty="0" smtClean="0"/>
              <a:t> </a:t>
            </a:r>
          </a:p>
          <a:p>
            <a:r>
              <a:rPr lang="es-ES" sz="3600" i="1" dirty="0" smtClean="0">
                <a:solidFill>
                  <a:schemeClr val="bg1"/>
                </a:solidFill>
              </a:rPr>
              <a:t>Es un sistema de interconexión de redes, es decir una gran cantidad de computadoras alrededor del mundo conectadas entre si.</a:t>
            </a:r>
          </a:p>
          <a:p>
            <a:r>
              <a:rPr lang="es-ES" sz="3600" i="1" dirty="0" smtClean="0">
                <a:solidFill>
                  <a:schemeClr val="bg1"/>
                </a:solidFill>
              </a:rPr>
              <a:t> "red de redes”</a:t>
            </a:r>
            <a:endParaRPr lang="es-ES" dirty="0">
              <a:solidFill>
                <a:schemeClr val="bg1"/>
              </a:solidFill>
            </a:endParaRPr>
          </a:p>
        </p:txBody>
      </p:sp>
      <p:pic>
        <p:nvPicPr>
          <p:cNvPr id="15362" name="Picture 2" descr="http://creed01.zobyhost.com/Imagenes/redes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928926" y="3000372"/>
            <a:ext cx="3476625" cy="3048001"/>
          </a:xfrm>
          <a:prstGeom prst="rect">
            <a:avLst/>
          </a:prstGeom>
          <a:noFill/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13" presetClass="exit" presetSubtype="16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plus(in)">
                                      <p:cBhvr>
                                        <p:cTn id="9" dur="5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7000"/>
                            </p:stCondLst>
                            <p:childTnLst>
                              <p:par>
                                <p:cTn id="12" presetID="13" presetClass="exit" presetSubtype="16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plus(in)">
                                      <p:cBhvr>
                                        <p:cTn id="13" dur="5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2000"/>
                            </p:stCondLst>
                            <p:childTnLst>
                              <p:par>
                                <p:cTn id="16" presetID="13" presetClass="exit" presetSubtype="16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plus(in)">
                                      <p:cBhvr>
                                        <p:cTn id="17" dur="5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7000"/>
                            </p:stCondLst>
                            <p:childTnLst>
                              <p:par>
                                <p:cTn id="20" presetID="7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2000" fill="hold"/>
                                        <p:tgtEl>
                                          <p:spTgt spid="153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2000" fill="hold"/>
                                        <p:tgtEl>
                                          <p:spTgt spid="153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1" uiExpand="1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714348" y="785794"/>
            <a:ext cx="7772400" cy="714380"/>
          </a:xfrm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es-ES" dirty="0" smtClean="0">
                <a:solidFill>
                  <a:srgbClr val="C00000"/>
                </a:solidFill>
                <a:latin typeface="Century Gothic" pitchFamily="34" charset="0"/>
              </a:rPr>
              <a:t>Internet  </a:t>
            </a:r>
            <a:endParaRPr lang="es-ES" dirty="0">
              <a:solidFill>
                <a:srgbClr val="C00000"/>
              </a:solidFill>
              <a:latin typeface="Century Gothic" pitchFamily="34" charset="0"/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428596" y="2428868"/>
            <a:ext cx="8286808" cy="3571900"/>
          </a:xfrm>
          <a:noFill/>
          <a:ln>
            <a:noFill/>
          </a:ln>
        </p:spPr>
        <p:style>
          <a:lnRef idx="1">
            <a:schemeClr val="accen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s-ES" sz="3600" dirty="0" smtClean="0"/>
              <a:t> </a:t>
            </a:r>
          </a:p>
          <a:p>
            <a:endParaRPr lang="es-ES" dirty="0">
              <a:solidFill>
                <a:schemeClr val="bg1"/>
              </a:solidFill>
            </a:endParaRPr>
          </a:p>
        </p:txBody>
      </p:sp>
      <p:sp>
        <p:nvSpPr>
          <p:cNvPr id="4" name="3 CuadroTexto"/>
          <p:cNvSpPr txBox="1"/>
          <p:nvPr/>
        </p:nvSpPr>
        <p:spPr>
          <a:xfrm>
            <a:off x="785786" y="2500306"/>
            <a:ext cx="3000396" cy="2554545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ES" sz="3200" dirty="0">
                <a:solidFill>
                  <a:schemeClr val="bg1"/>
                </a:solidFill>
              </a:rPr>
              <a:t>e</a:t>
            </a:r>
            <a:r>
              <a:rPr lang="es-ES" sz="3200" dirty="0" smtClean="0">
                <a:solidFill>
                  <a:schemeClr val="bg1"/>
                </a:solidFill>
              </a:rPr>
              <a:t>s un acrónimo de </a:t>
            </a:r>
            <a:r>
              <a:rPr lang="es-ES" sz="3200" i="1" dirty="0" smtClean="0">
                <a:solidFill>
                  <a:schemeClr val="bg1"/>
                </a:solidFill>
              </a:rPr>
              <a:t>INTER </a:t>
            </a:r>
            <a:r>
              <a:rPr lang="es-ES" sz="3200" i="1" dirty="0" err="1" smtClean="0">
                <a:solidFill>
                  <a:schemeClr val="bg1"/>
                </a:solidFill>
              </a:rPr>
              <a:t>conected</a:t>
            </a:r>
            <a:r>
              <a:rPr lang="es-ES" sz="3200" i="1" dirty="0" smtClean="0">
                <a:solidFill>
                  <a:schemeClr val="bg1"/>
                </a:solidFill>
              </a:rPr>
              <a:t> NET </a:t>
            </a:r>
            <a:r>
              <a:rPr lang="es-ES" sz="3200" i="1" dirty="0" err="1" smtClean="0">
                <a:solidFill>
                  <a:schemeClr val="bg1"/>
                </a:solidFill>
              </a:rPr>
              <a:t>works</a:t>
            </a:r>
            <a:r>
              <a:rPr lang="es-ES" sz="3200" dirty="0" smtClean="0">
                <a:solidFill>
                  <a:schemeClr val="bg1"/>
                </a:solidFill>
              </a:rPr>
              <a:t> (Redes interconectadas)</a:t>
            </a:r>
          </a:p>
        </p:txBody>
      </p:sp>
      <p:sp>
        <p:nvSpPr>
          <p:cNvPr id="5" name="4 CuadroTexto"/>
          <p:cNvSpPr txBox="1"/>
          <p:nvPr/>
        </p:nvSpPr>
        <p:spPr>
          <a:xfrm rot="10800000" flipV="1">
            <a:off x="4572000" y="2420396"/>
            <a:ext cx="3929092" cy="3046988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ES" sz="3200" dirty="0" smtClean="0">
                <a:solidFill>
                  <a:schemeClr val="bg1"/>
                </a:solidFill>
              </a:rPr>
              <a:t>Para otros, Internet es un acrónimo del inglés </a:t>
            </a:r>
            <a:r>
              <a:rPr lang="es-ES" sz="3200" i="1" dirty="0" smtClean="0">
                <a:solidFill>
                  <a:schemeClr val="bg1"/>
                </a:solidFill>
              </a:rPr>
              <a:t>INTER </a:t>
            </a:r>
            <a:r>
              <a:rPr lang="es-ES" sz="3200" i="1" dirty="0" err="1" smtClean="0">
                <a:solidFill>
                  <a:schemeClr val="bg1"/>
                </a:solidFill>
              </a:rPr>
              <a:t>national</a:t>
            </a:r>
            <a:r>
              <a:rPr lang="es-ES" sz="3200" i="1" dirty="0" smtClean="0">
                <a:solidFill>
                  <a:schemeClr val="bg1"/>
                </a:solidFill>
              </a:rPr>
              <a:t> NET</a:t>
            </a:r>
            <a:r>
              <a:rPr lang="es-ES" sz="3200" dirty="0" smtClean="0">
                <a:solidFill>
                  <a:schemeClr val="bg1"/>
                </a:solidFill>
              </a:rPr>
              <a:t>, que traducido al español sería </a:t>
            </a:r>
            <a:r>
              <a:rPr lang="es-ES" sz="3200" i="1" dirty="0" smtClean="0">
                <a:solidFill>
                  <a:schemeClr val="bg1"/>
                </a:solidFill>
              </a:rPr>
              <a:t>Red Mundial</a:t>
            </a:r>
            <a:endParaRPr lang="es-ES" sz="3200" dirty="0" smtClean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1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0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4000"/>
                            </p:stCondLst>
                            <p:childTnLst>
                              <p:par>
                                <p:cTn id="12" presetID="1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4" dur="5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/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 rot="21160699">
            <a:off x="70033" y="403525"/>
            <a:ext cx="9120591" cy="1975838"/>
          </a:xfrm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es-ES" dirty="0" smtClean="0">
                <a:solidFill>
                  <a:srgbClr val="C00000"/>
                </a:solidFill>
                <a:latin typeface="Century Gothic" pitchFamily="34" charset="0"/>
              </a:rPr>
              <a:t> ¿</a:t>
            </a:r>
            <a:r>
              <a:rPr lang="es-ES" sz="4000" dirty="0" smtClean="0">
                <a:solidFill>
                  <a:srgbClr val="C00000"/>
                </a:solidFill>
                <a:latin typeface="Century Gothic" pitchFamily="34" charset="0"/>
              </a:rPr>
              <a:t>Qué significan las siguientes terminaciones en una dirección de internet: </a:t>
            </a:r>
            <a:endParaRPr lang="es-ES" sz="4000" dirty="0">
              <a:solidFill>
                <a:srgbClr val="C00000"/>
              </a:solidFill>
              <a:latin typeface="Century Gothic" pitchFamily="34" charset="0"/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450986" y="2999387"/>
            <a:ext cx="8286808" cy="3868029"/>
          </a:xfrm>
          <a:noFill/>
          <a:ln>
            <a:noFill/>
          </a:ln>
        </p:spPr>
        <p:style>
          <a:lnRef idx="1">
            <a:schemeClr val="accen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lvl="1" algn="l"/>
            <a:r>
              <a:rPr lang="es-ES" sz="3200" dirty="0" err="1" smtClean="0">
                <a:solidFill>
                  <a:schemeClr val="bg1"/>
                </a:solidFill>
              </a:rPr>
              <a:t>com</a:t>
            </a:r>
            <a:r>
              <a:rPr lang="es-ES" sz="3200" dirty="0" smtClean="0">
                <a:solidFill>
                  <a:schemeClr val="bg1"/>
                </a:solidFill>
              </a:rPr>
              <a:t>: </a:t>
            </a:r>
            <a:r>
              <a:rPr lang="es-ES" dirty="0" smtClean="0">
                <a:solidFill>
                  <a:schemeClr val="bg1"/>
                </a:solidFill>
              </a:rPr>
              <a:t>Páginas que se dedican a la venta, promoción de productos o publicidad</a:t>
            </a:r>
          </a:p>
          <a:p>
            <a:pPr lvl="1" algn="l"/>
            <a:r>
              <a:rPr lang="es-ES" sz="3200" dirty="0" err="1">
                <a:solidFill>
                  <a:schemeClr val="bg1"/>
                </a:solidFill>
              </a:rPr>
              <a:t>e</a:t>
            </a:r>
            <a:r>
              <a:rPr lang="es-ES" sz="3200" dirty="0" err="1" smtClean="0">
                <a:solidFill>
                  <a:schemeClr val="bg1"/>
                </a:solidFill>
              </a:rPr>
              <a:t>du</a:t>
            </a:r>
            <a:r>
              <a:rPr lang="es-ES" sz="3200" dirty="0">
                <a:solidFill>
                  <a:schemeClr val="bg1"/>
                </a:solidFill>
              </a:rPr>
              <a:t>:</a:t>
            </a:r>
            <a:r>
              <a:rPr lang="es-ES" sz="3200" dirty="0" smtClean="0">
                <a:solidFill>
                  <a:schemeClr val="bg1"/>
                </a:solidFill>
              </a:rPr>
              <a:t> </a:t>
            </a:r>
            <a:r>
              <a:rPr lang="es-ES" dirty="0" smtClean="0">
                <a:solidFill>
                  <a:schemeClr val="bg1"/>
                </a:solidFill>
              </a:rPr>
              <a:t>Educación,  para fines educativos  y entidades prestadoras del servicio.</a:t>
            </a:r>
            <a:r>
              <a:rPr lang="es-ES" sz="2900" dirty="0" smtClean="0">
                <a:solidFill>
                  <a:schemeClr val="bg1"/>
                </a:solidFill>
              </a:rPr>
              <a:t> </a:t>
            </a:r>
          </a:p>
          <a:p>
            <a:pPr lvl="1" algn="l"/>
            <a:r>
              <a:rPr lang="es-ES" sz="3200" dirty="0" err="1" smtClean="0">
                <a:solidFill>
                  <a:schemeClr val="bg1"/>
                </a:solidFill>
              </a:rPr>
              <a:t>org</a:t>
            </a:r>
            <a:r>
              <a:rPr lang="es-ES" sz="3200" dirty="0" smtClean="0">
                <a:solidFill>
                  <a:schemeClr val="bg1"/>
                </a:solidFill>
              </a:rPr>
              <a:t>:</a:t>
            </a:r>
            <a:r>
              <a:rPr lang="es-ES" sz="3200" dirty="0" smtClean="0">
                <a:solidFill>
                  <a:schemeClr val="bg1"/>
                </a:solidFill>
              </a:rPr>
              <a:t> </a:t>
            </a:r>
            <a:r>
              <a:rPr lang="es-ES" dirty="0" smtClean="0">
                <a:solidFill>
                  <a:schemeClr val="bg1"/>
                </a:solidFill>
              </a:rPr>
              <a:t>ORGANIZACIÓN, pueden ser páginas del gobierno o de instituciones, comunidades, </a:t>
            </a:r>
            <a:r>
              <a:rPr lang="es-ES" dirty="0" err="1" smtClean="0">
                <a:solidFill>
                  <a:schemeClr val="bg1"/>
                </a:solidFill>
              </a:rPr>
              <a:t>etc</a:t>
            </a:r>
            <a:endParaRPr lang="es-ES" dirty="0" smtClean="0">
              <a:solidFill>
                <a:schemeClr val="bg1"/>
              </a:solidFill>
            </a:endParaRPr>
          </a:p>
          <a:p>
            <a:pPr lvl="1" algn="l"/>
            <a:r>
              <a:rPr lang="es-ES" sz="3200" dirty="0" err="1" smtClean="0">
                <a:solidFill>
                  <a:schemeClr val="bg1"/>
                </a:solidFill>
              </a:rPr>
              <a:t>gov</a:t>
            </a:r>
            <a:r>
              <a:rPr lang="es-ES" sz="3200" dirty="0" smtClean="0">
                <a:solidFill>
                  <a:schemeClr val="bg1"/>
                </a:solidFill>
              </a:rPr>
              <a:t>: </a:t>
            </a:r>
            <a:r>
              <a:rPr lang="es-ES" dirty="0" smtClean="0">
                <a:solidFill>
                  <a:schemeClr val="bg1"/>
                </a:solidFill>
              </a:rPr>
              <a:t>Páginas para el Gobierno y entidades publicas</a:t>
            </a:r>
          </a:p>
          <a:p>
            <a:pPr algn="l"/>
            <a:endParaRPr lang="es-ES" sz="3600" dirty="0" smtClean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>
                                      <p:cBhvr override="childStyle">
                                        <p:cTn id="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37" presetClass="entr" presetSubtype="0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8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" accel="100000" fill="hold">
                                          <p:stCondLst>
                                            <p:cond delay="1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3000"/>
                            </p:stCondLst>
                            <p:childTnLst>
                              <p:par>
                                <p:cTn id="18" presetID="37" presetClass="entr" presetSubtype="0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3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3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700" decel="100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300" accel="100000" fill="hold">
                                          <p:stCondLst>
                                            <p:cond delay="27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6000"/>
                            </p:stCondLst>
                            <p:childTnLst>
                              <p:par>
                                <p:cTn id="25" presetID="37" presetClass="entr" presetSubtype="0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3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3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700" decel="10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300" accel="100000" fill="hold">
                                          <p:stCondLst>
                                            <p:cond delay="27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9000"/>
                            </p:stCondLst>
                            <p:childTnLst>
                              <p:par>
                                <p:cTn id="32" presetID="37" presetClass="entr" presetSubtype="0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3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3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2700" decel="100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300" accel="100000" fill="hold">
                                          <p:stCondLst>
                                            <p:cond delay="27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3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 rot="21160699">
            <a:off x="70033" y="403525"/>
            <a:ext cx="9120591" cy="1975838"/>
          </a:xfrm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es-ES" dirty="0" smtClean="0">
                <a:solidFill>
                  <a:srgbClr val="C00000"/>
                </a:solidFill>
                <a:latin typeface="Century Gothic" pitchFamily="34" charset="0"/>
              </a:rPr>
              <a:t> ¿</a:t>
            </a:r>
            <a:r>
              <a:rPr lang="es-ES" sz="4000" dirty="0" smtClean="0">
                <a:solidFill>
                  <a:srgbClr val="C00000"/>
                </a:solidFill>
                <a:latin typeface="Century Gothic" pitchFamily="34" charset="0"/>
              </a:rPr>
              <a:t>Qué significan las siguientes terminaciones en una dirección de internet: </a:t>
            </a:r>
            <a:endParaRPr lang="es-ES" sz="4000" dirty="0">
              <a:solidFill>
                <a:srgbClr val="C00000"/>
              </a:solidFill>
              <a:latin typeface="Century Gothic" pitchFamily="34" charset="0"/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450986" y="2999387"/>
            <a:ext cx="8286808" cy="3868029"/>
          </a:xfrm>
          <a:noFill/>
          <a:ln>
            <a:noFill/>
          </a:ln>
        </p:spPr>
        <p:style>
          <a:lnRef idx="1">
            <a:schemeClr val="accen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lvl="1" algn="l"/>
            <a:r>
              <a:rPr lang="es-ES" sz="3200" dirty="0" smtClean="0">
                <a:solidFill>
                  <a:schemeClr val="bg1"/>
                </a:solidFill>
              </a:rPr>
              <a:t>net: </a:t>
            </a:r>
            <a:r>
              <a:rPr lang="es-ES" dirty="0" smtClean="0">
                <a:solidFill>
                  <a:schemeClr val="bg1"/>
                </a:solidFill>
              </a:rPr>
              <a:t>Páginas que </a:t>
            </a:r>
            <a:r>
              <a:rPr lang="es-ES" dirty="0" smtClean="0">
                <a:solidFill>
                  <a:schemeClr val="bg1"/>
                </a:solidFill>
              </a:rPr>
              <a:t>puede ser de enseñanza o solo informativa</a:t>
            </a:r>
            <a:endParaRPr lang="es-ES" dirty="0" smtClean="0">
              <a:solidFill>
                <a:schemeClr val="bg1"/>
              </a:solidFill>
            </a:endParaRPr>
          </a:p>
          <a:p>
            <a:pPr lvl="1" algn="l"/>
            <a:r>
              <a:rPr lang="es-ES" sz="3200" dirty="0" err="1" smtClean="0">
                <a:solidFill>
                  <a:schemeClr val="bg1"/>
                </a:solidFill>
              </a:rPr>
              <a:t>inf</a:t>
            </a:r>
            <a:r>
              <a:rPr lang="es-ES" sz="3200" dirty="0" smtClean="0">
                <a:solidFill>
                  <a:schemeClr val="bg1"/>
                </a:solidFill>
              </a:rPr>
              <a:t>: </a:t>
            </a:r>
            <a:r>
              <a:rPr lang="es-ES" dirty="0" smtClean="0">
                <a:solidFill>
                  <a:schemeClr val="bg1"/>
                </a:solidFill>
              </a:rPr>
              <a:t>para información </a:t>
            </a:r>
          </a:p>
          <a:p>
            <a:pPr lvl="1" algn="l"/>
            <a:r>
              <a:rPr lang="es-ES" sz="3200" dirty="0" smtClean="0">
                <a:solidFill>
                  <a:schemeClr val="bg1"/>
                </a:solidFill>
              </a:rPr>
              <a:t>mil:</a:t>
            </a:r>
            <a:r>
              <a:rPr lang="es-ES" sz="3200" dirty="0">
                <a:solidFill>
                  <a:schemeClr val="bg1"/>
                </a:solidFill>
              </a:rPr>
              <a:t> </a:t>
            </a:r>
            <a:r>
              <a:rPr lang="es-ES" dirty="0" smtClean="0">
                <a:solidFill>
                  <a:schemeClr val="bg1"/>
                </a:solidFill>
              </a:rPr>
              <a:t>Página pa</a:t>
            </a:r>
            <a:r>
              <a:rPr lang="es-ES" dirty="0" smtClean="0">
                <a:solidFill>
                  <a:schemeClr val="bg1"/>
                </a:solidFill>
              </a:rPr>
              <a:t>ra el Departamento de </a:t>
            </a:r>
            <a:r>
              <a:rPr lang="es-ES" dirty="0" smtClean="0">
                <a:solidFill>
                  <a:schemeClr val="bg1"/>
                </a:solidFill>
              </a:rPr>
              <a:t> Defensa de los Est</a:t>
            </a:r>
            <a:r>
              <a:rPr lang="es-ES" dirty="0" smtClean="0">
                <a:solidFill>
                  <a:schemeClr val="bg1"/>
                </a:solidFill>
              </a:rPr>
              <a:t>ados Unidos </a:t>
            </a:r>
          </a:p>
          <a:p>
            <a:pPr lvl="1" algn="l"/>
            <a:r>
              <a:rPr lang="es-ES" sz="3200" dirty="0" err="1" smtClean="0">
                <a:solidFill>
                  <a:schemeClr val="bg1"/>
                </a:solidFill>
              </a:rPr>
              <a:t>travel</a:t>
            </a:r>
            <a:r>
              <a:rPr lang="es-ES" sz="3200" dirty="0" smtClean="0">
                <a:solidFill>
                  <a:schemeClr val="bg1"/>
                </a:solidFill>
              </a:rPr>
              <a:t>: </a:t>
            </a:r>
            <a:r>
              <a:rPr lang="es-ES" dirty="0" smtClean="0">
                <a:solidFill>
                  <a:schemeClr val="bg1"/>
                </a:solidFill>
              </a:rPr>
              <a:t>Páginas para la industria de viajes y turismo</a:t>
            </a:r>
          </a:p>
          <a:p>
            <a:pPr algn="l"/>
            <a:endParaRPr lang="es-ES" sz="3600" dirty="0" smtClean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>
                                      <p:cBhvr override="childStyle">
                                        <p:cTn id="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8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" accel="100000" fill="hold">
                                          <p:stCondLst>
                                            <p:cond delay="1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3000"/>
                            </p:stCondLst>
                            <p:childTnLst>
                              <p:par>
                                <p:cTn id="18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3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3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700" decel="100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300" accel="100000" fill="hold">
                                          <p:stCondLst>
                                            <p:cond delay="27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6000"/>
                            </p:stCondLst>
                            <p:childTnLst>
                              <p:par>
                                <p:cTn id="25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3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3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700" decel="10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300" accel="100000" fill="hold">
                                          <p:stCondLst>
                                            <p:cond delay="27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9000"/>
                            </p:stCondLst>
                            <p:childTnLst>
                              <p:par>
                                <p:cTn id="32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3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3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2700" decel="100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300" accel="100000" fill="hold">
                                          <p:stCondLst>
                                            <p:cond delay="27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 rot="21160699">
            <a:off x="-65308" y="215894"/>
            <a:ext cx="9120591" cy="1975838"/>
          </a:xfrm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s-ES" sz="4000" dirty="0" smtClean="0">
                <a:solidFill>
                  <a:srgbClr val="C00000"/>
                </a:solidFill>
                <a:latin typeface="Century Gothic" pitchFamily="34" charset="0"/>
              </a:rPr>
              <a:t>¿Cómo se hace la búsqueda avanzada y qué signos insertar?</a:t>
            </a:r>
            <a:endParaRPr lang="es-ES" sz="4000" dirty="0">
              <a:solidFill>
                <a:srgbClr val="C00000"/>
              </a:solidFill>
              <a:latin typeface="Century Gothic" pitchFamily="34" charset="0"/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642910" y="4857760"/>
            <a:ext cx="7929618" cy="714380"/>
          </a:xfrm>
          <a:noFill/>
          <a:ln>
            <a:noFill/>
          </a:ln>
        </p:spPr>
        <p:style>
          <a:lnRef idx="1">
            <a:schemeClr val="accen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70000" lnSpcReduction="20000"/>
          </a:bodyPr>
          <a:lstStyle/>
          <a:p>
            <a:r>
              <a:rPr lang="es-ES" sz="3600" dirty="0" smtClean="0">
                <a:solidFill>
                  <a:schemeClr val="bg1"/>
                </a:solidFill>
                <a:hlinkClick r:id="rId2"/>
              </a:rPr>
              <a:t>http://www.youtube.com/watch?v=0nFpdS_dwCc&amp;feature=related</a:t>
            </a:r>
            <a:endParaRPr lang="es-ES" sz="3600" dirty="0" smtClean="0">
              <a:solidFill>
                <a:schemeClr val="bg1"/>
              </a:solidFill>
            </a:endParaRPr>
          </a:p>
          <a:p>
            <a:endParaRPr lang="es-ES" sz="3600" dirty="0">
              <a:solidFill>
                <a:schemeClr val="bg1"/>
              </a:solidFill>
            </a:endParaRPr>
          </a:p>
          <a:p>
            <a:endParaRPr lang="es-ES" sz="3600" dirty="0" smtClean="0">
              <a:solidFill>
                <a:schemeClr val="bg1"/>
              </a:solidFill>
            </a:endParaRPr>
          </a:p>
          <a:p>
            <a:endParaRPr lang="es-ES" sz="3600" dirty="0" smtClean="0">
              <a:solidFill>
                <a:schemeClr val="bg1"/>
              </a:solidFill>
            </a:endParaRPr>
          </a:p>
        </p:txBody>
      </p:sp>
      <p:sp>
        <p:nvSpPr>
          <p:cNvPr id="4" name="3 CuadroTexto"/>
          <p:cNvSpPr txBox="1"/>
          <p:nvPr/>
        </p:nvSpPr>
        <p:spPr>
          <a:xfrm>
            <a:off x="824753" y="3092592"/>
            <a:ext cx="7429552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 smtClean="0">
                <a:solidFill>
                  <a:schemeClr val="bg1"/>
                </a:solidFill>
              </a:rPr>
              <a:t>Para reducir los resultados de una búsqueda y encontrar información con mayor relevancia, se utiliza el procedimiento de búsqueda avanzada</a:t>
            </a:r>
            <a:endParaRPr lang="es-ES" sz="28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3" presetClass="entr" presetSubtype="5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1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7" presetClass="entr" presetSubtype="4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1" build="p"/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 rot="21160699">
            <a:off x="88717" y="930275"/>
            <a:ext cx="9120591" cy="1975838"/>
          </a:xfrm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s-ES" sz="4000" smtClean="0">
                <a:solidFill>
                  <a:srgbClr val="C00000"/>
                </a:solidFill>
                <a:latin typeface="Century Gothic" pitchFamily="34" charset="0"/>
              </a:rPr>
              <a:t>¿Cómo agregar una dirección en “Favoritos” o en “Bookmark”?</a:t>
            </a:r>
            <a:endParaRPr lang="es-ES" sz="4000" dirty="0">
              <a:solidFill>
                <a:srgbClr val="C00000"/>
              </a:solidFill>
              <a:latin typeface="Century Gothic" pitchFamily="34" charset="0"/>
            </a:endParaRPr>
          </a:p>
        </p:txBody>
      </p:sp>
      <p:sp>
        <p:nvSpPr>
          <p:cNvPr id="4" name="3 CuadroTexto"/>
          <p:cNvSpPr txBox="1"/>
          <p:nvPr/>
        </p:nvSpPr>
        <p:spPr>
          <a:xfrm>
            <a:off x="785786" y="3429000"/>
            <a:ext cx="7429552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s-ES" sz="3200" dirty="0" smtClean="0">
              <a:solidFill>
                <a:schemeClr val="bg1"/>
              </a:solidFill>
            </a:endParaRPr>
          </a:p>
          <a:p>
            <a:pPr algn="ctr"/>
            <a:r>
              <a:rPr lang="es-ES" sz="3200" dirty="0" smtClean="0">
                <a:solidFill>
                  <a:schemeClr val="bg1"/>
                </a:solidFill>
              </a:rPr>
              <a:t>Se remite a la página Web seleccionada y se le da agregar en la opción Favorito o </a:t>
            </a:r>
            <a:r>
              <a:rPr lang="es-ES" sz="3200" dirty="0" err="1" smtClean="0">
                <a:solidFill>
                  <a:schemeClr val="bg1"/>
                </a:solidFill>
              </a:rPr>
              <a:t>Bookmark</a:t>
            </a:r>
            <a:r>
              <a:rPr lang="es-ES" sz="3200" dirty="0" smtClean="0">
                <a:solidFill>
                  <a:schemeClr val="bg1"/>
                </a:solidFill>
              </a:rPr>
              <a:t> que tienen el mismo significado</a:t>
            </a:r>
            <a:endParaRPr lang="es-ES" sz="32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>
                                      <p:cBhvr override="childStyle">
                                        <p:cTn id="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3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 rot="21160699">
            <a:off x="50492" y="488190"/>
            <a:ext cx="7743888" cy="1287861"/>
          </a:xfrm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s-ES" sz="4000" dirty="0" smtClean="0">
                <a:solidFill>
                  <a:srgbClr val="C00000"/>
                </a:solidFill>
                <a:latin typeface="Century Gothic" pitchFamily="34" charset="0"/>
              </a:rPr>
              <a:t>¿ Qué es un vinculo?</a:t>
            </a:r>
            <a:endParaRPr lang="es-ES" sz="4000" dirty="0">
              <a:solidFill>
                <a:srgbClr val="C00000"/>
              </a:solidFill>
              <a:latin typeface="Century Gothic" pitchFamily="34" charset="0"/>
            </a:endParaRPr>
          </a:p>
        </p:txBody>
      </p:sp>
      <p:sp>
        <p:nvSpPr>
          <p:cNvPr id="5" name="4 Rectángulo"/>
          <p:cNvSpPr/>
          <p:nvPr/>
        </p:nvSpPr>
        <p:spPr>
          <a:xfrm>
            <a:off x="285720" y="2551837"/>
            <a:ext cx="8429684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sz="3200" dirty="0" smtClean="0">
                <a:solidFill>
                  <a:schemeClr val="bg1"/>
                </a:solidFill>
              </a:rPr>
              <a:t>Un hipervínculo (también llamado enlace, vínculo, o hiperenlace) es un elemento de un documento electrónico que hace referencia a otro recurso, por ejemplo, otro documento o un punto específico del mismo o de otro documento</a:t>
            </a:r>
          </a:p>
          <a:p>
            <a:pPr algn="ctr"/>
            <a:endParaRPr lang="es-ES" sz="3200" dirty="0">
              <a:solidFill>
                <a:schemeClr val="bg1"/>
              </a:solidFill>
            </a:endParaRPr>
          </a:p>
          <a:p>
            <a:pPr algn="ctr"/>
            <a:r>
              <a:rPr lang="es-ES" sz="3200" dirty="0" smtClean="0">
                <a:solidFill>
                  <a:schemeClr val="bg1"/>
                </a:solidFill>
                <a:hlinkClick r:id="rId2"/>
              </a:rPr>
              <a:t>Partes del hipervínculo</a:t>
            </a:r>
            <a:endParaRPr lang="es-ES" sz="32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 rot="21160699">
            <a:off x="46492" y="513210"/>
            <a:ext cx="8134131" cy="1250064"/>
          </a:xfrm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s-ES" sz="4000" dirty="0" smtClean="0">
                <a:solidFill>
                  <a:srgbClr val="C00000"/>
                </a:solidFill>
                <a:latin typeface="Century Gothic" pitchFamily="34" charset="0"/>
              </a:rPr>
              <a:t>¿Qué significa WWW ?</a:t>
            </a:r>
            <a:endParaRPr lang="es-ES" sz="4000" dirty="0">
              <a:solidFill>
                <a:srgbClr val="C00000"/>
              </a:solidFill>
              <a:latin typeface="Century Gothic" pitchFamily="34" charset="0"/>
            </a:endParaRPr>
          </a:p>
        </p:txBody>
      </p:sp>
      <p:sp>
        <p:nvSpPr>
          <p:cNvPr id="4" name="3 CuadroTexto"/>
          <p:cNvSpPr txBox="1"/>
          <p:nvPr/>
        </p:nvSpPr>
        <p:spPr>
          <a:xfrm>
            <a:off x="571472" y="2357430"/>
            <a:ext cx="8072494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200" dirty="0">
                <a:solidFill>
                  <a:schemeClr val="bg1"/>
                </a:solidFill>
              </a:rPr>
              <a:t>Uno de los servicios que más éxito ha tenido en Internet ha sido la </a:t>
            </a:r>
            <a:r>
              <a:rPr lang="es-ES" sz="3200" dirty="0" err="1">
                <a:solidFill>
                  <a:schemeClr val="bg1"/>
                </a:solidFill>
              </a:rPr>
              <a:t>World</a:t>
            </a:r>
            <a:r>
              <a:rPr lang="es-ES" sz="3200" dirty="0">
                <a:solidFill>
                  <a:schemeClr val="bg1"/>
                </a:solidFill>
              </a:rPr>
              <a:t> </a:t>
            </a:r>
            <a:r>
              <a:rPr lang="es-ES" sz="3200" dirty="0" err="1">
                <a:solidFill>
                  <a:schemeClr val="bg1"/>
                </a:solidFill>
              </a:rPr>
              <a:t>Wide</a:t>
            </a:r>
            <a:r>
              <a:rPr lang="es-ES" sz="3200" dirty="0">
                <a:solidFill>
                  <a:schemeClr val="bg1"/>
                </a:solidFill>
              </a:rPr>
              <a:t> </a:t>
            </a:r>
            <a:r>
              <a:rPr lang="es-ES" sz="3200" dirty="0" smtClean="0">
                <a:solidFill>
                  <a:schemeClr val="bg1"/>
                </a:solidFill>
              </a:rPr>
              <a:t>Web </a:t>
            </a:r>
            <a:r>
              <a:rPr lang="es-ES" sz="3200" dirty="0">
                <a:solidFill>
                  <a:schemeClr val="bg1"/>
                </a:solidFill>
              </a:rPr>
              <a:t>(WWW, o "la Web"), hasta tal punto que es habitual la confusión entre ambos términos. La WWW es un conjunto de protocolos que permite, de forma sencilla, la consulta remota de archivos de </a:t>
            </a:r>
            <a:r>
              <a:rPr lang="es-ES" sz="3200" dirty="0" smtClean="0">
                <a:solidFill>
                  <a:schemeClr val="bg1"/>
                </a:solidFill>
              </a:rPr>
              <a:t>hipertexto 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3" presetClass="entr" presetSubtype="5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1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3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2" grpId="1" animBg="1"/>
      <p:bldP spid="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 rot="21160699">
            <a:off x="849080" y="934502"/>
            <a:ext cx="8134131" cy="3043797"/>
          </a:xfrm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s-ES" sz="7200" b="1" dirty="0" smtClean="0">
                <a:solidFill>
                  <a:srgbClr val="C00000"/>
                </a:solidFill>
                <a:latin typeface="Century Gothic" pitchFamily="34" charset="0"/>
              </a:rPr>
              <a:t>GRACIAS</a:t>
            </a:r>
            <a:endParaRPr lang="es-ES" sz="7200" b="1" dirty="0">
              <a:solidFill>
                <a:srgbClr val="C00000"/>
              </a:solidFill>
              <a:latin typeface="Century Gothic" pitchFamily="34" charset="0"/>
            </a:endParaRPr>
          </a:p>
        </p:txBody>
      </p:sp>
      <p:sp>
        <p:nvSpPr>
          <p:cNvPr id="4" name="3 CuadroTexto"/>
          <p:cNvSpPr txBox="1"/>
          <p:nvPr/>
        </p:nvSpPr>
        <p:spPr>
          <a:xfrm>
            <a:off x="571472" y="5429264"/>
            <a:ext cx="807249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ES" sz="3200" dirty="0" smtClean="0">
                <a:solidFill>
                  <a:schemeClr val="bg1"/>
                </a:solidFill>
              </a:rPr>
              <a:t>Elaborada por: </a:t>
            </a:r>
            <a:r>
              <a:rPr lang="es-ES" sz="3200" dirty="0" smtClean="0">
                <a:solidFill>
                  <a:schemeClr val="bg1"/>
                </a:solidFill>
                <a:latin typeface="Blackadder ITC" pitchFamily="82" charset="0"/>
              </a:rPr>
              <a:t>Viviana Marcela Gómez Zapata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300"/>
                            </p:stCondLst>
                            <p:childTnLst>
                              <p:par>
                                <p:cTn id="12" presetID="49" presetClass="path" presetSubtype="0" accel="50000" decel="50000" fill="hold" grpId="2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Motion origin="layout" path="M -0.3684 -0.22569 L 0.07257 0.22593 " pathEditMode="relative" rAng="0" ptsTypes="AA">
                                      <p:cBhvr>
                                        <p:cTn id="13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20" y="22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3300"/>
                            </p:stCondLst>
                            <p:childTnLst>
                              <p:par>
                                <p:cTn id="15" presetID="56" presetClass="path" presetSubtype="0" accel="50000" decel="50000" fill="hold" grpId="3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Motion origin="layout" path="M 0.21441 0.34121 L -0.15573 -0.0787 " pathEditMode="relative" rAng="0" ptsTypes="AA">
                                      <p:cBhvr>
                                        <p:cTn id="1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85" y="-21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2" grpId="2" animBg="1"/>
      <p:bldP spid="2" grpId="3" animBg="1"/>
    </p:bld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300</TotalTime>
  <Words>379</Words>
  <Application>Microsoft Office PowerPoint</Application>
  <PresentationFormat>Presentación en pantalla (4:3)</PresentationFormat>
  <Paragraphs>33</Paragraphs>
  <Slides>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0" baseType="lpstr">
      <vt:lpstr>Tema de Office</vt:lpstr>
      <vt:lpstr>¿Qué es la Internet?</vt:lpstr>
      <vt:lpstr>Internet  </vt:lpstr>
      <vt:lpstr> ¿Qué significan las siguientes terminaciones en una dirección de internet: </vt:lpstr>
      <vt:lpstr> ¿Qué significan las siguientes terminaciones en una dirección de internet: </vt:lpstr>
      <vt:lpstr>¿Cómo se hace la búsqueda avanzada y qué signos insertar?</vt:lpstr>
      <vt:lpstr>¿Cómo agregar una dirección en “Favoritos” o en “Bookmark”?</vt:lpstr>
      <vt:lpstr>¿ Qué es un vinculo?</vt:lpstr>
      <vt:lpstr>¿Qué significa WWW ?</vt:lpstr>
      <vt:lpstr>GRACIAS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W7</dc:creator>
  <cp:lastModifiedBy>W7</cp:lastModifiedBy>
  <cp:revision>37</cp:revision>
  <dcterms:created xsi:type="dcterms:W3CDTF">2011-05-10T23:42:53Z</dcterms:created>
  <dcterms:modified xsi:type="dcterms:W3CDTF">2011-05-11T04:43:33Z</dcterms:modified>
</cp:coreProperties>
</file>